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79" r:id="rId2"/>
    <p:sldId id="280" r:id="rId3"/>
    <p:sldId id="289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90" r:id="rId13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72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44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6" d="100"/>
          <a:sy n="86" d="100"/>
        </p:scale>
        <p:origin x="-376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jpe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4278E-95BA-4DF9-A3D4-37DD757F50DD}" type="slidenum">
              <a:rPr lang="nl-NL" sz="1000" smtClean="0">
                <a:latin typeface="Verdana" pitchFamily="34" charset="0"/>
                <a:ea typeface="Verdana" pitchFamily="34" charset="0"/>
                <a:cs typeface="Verdana" pitchFamily="34" charset="0"/>
              </a:rPr>
              <a:pPr/>
              <a:t>‹#›</a:t>
            </a:fld>
            <a:endParaRPr lang="nl-NL" sz="100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Afbeelding 5" descr="P:\H\Helder werkt\King\130131 Kingsjablonen update\werkdocumenten\KING Logo met naambeel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176" y="35496"/>
            <a:ext cx="1085600" cy="5444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5677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E47B12-AD08-462D-980E-2132932ACC28}" type="datetimeFigureOut">
              <a:rPr lang="nl-NL" smtClean="0"/>
              <a:pPr/>
              <a:t>6/27/13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7C1CD-2B30-4655-B66C-F92B41C98069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682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w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w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  <a:endParaRPr lang="nl-NL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3492500" y="6019800"/>
            <a:ext cx="2592388" cy="360363"/>
          </a:xfrm>
        </p:spPr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250825" y="6021388"/>
            <a:ext cx="2895600" cy="360362"/>
          </a:xfrm>
        </p:spPr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grpSp>
        <p:nvGrpSpPr>
          <p:cNvPr id="4" name="Groep 3"/>
          <p:cNvGrpSpPr/>
          <p:nvPr userDrawn="1"/>
        </p:nvGrpSpPr>
        <p:grpSpPr>
          <a:xfrm>
            <a:off x="1" y="261607"/>
            <a:ext cx="9143999" cy="6341599"/>
            <a:chOff x="1" y="261607"/>
            <a:chExt cx="9143999" cy="6341599"/>
          </a:xfrm>
        </p:grpSpPr>
        <p:pic>
          <p:nvPicPr>
            <p:cNvPr id="6" name="Afbeelding 5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60000" y="261607"/>
              <a:ext cx="1296000" cy="6480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9" name="Groep 8"/>
            <p:cNvGrpSpPr/>
            <p:nvPr userDrawn="1"/>
          </p:nvGrpSpPr>
          <p:grpSpPr>
            <a:xfrm>
              <a:off x="1" y="5940000"/>
              <a:ext cx="9143999" cy="663206"/>
              <a:chOff x="1" y="5940000"/>
              <a:chExt cx="9143999" cy="663206"/>
            </a:xfrm>
          </p:grpSpPr>
          <p:sp>
            <p:nvSpPr>
              <p:cNvPr id="10" name="Rechthoek 9"/>
              <p:cNvSpPr/>
              <p:nvPr userDrawn="1"/>
            </p:nvSpPr>
            <p:spPr bwMode="auto">
              <a:xfrm>
                <a:off x="195263" y="6237312"/>
                <a:ext cx="8948737" cy="365894"/>
              </a:xfrm>
              <a:prstGeom prst="rect">
                <a:avLst/>
              </a:prstGeom>
              <a:gradFill>
                <a:gsLst>
                  <a:gs pos="0">
                    <a:schemeClr val="tx2"/>
                  </a:gs>
                  <a:gs pos="0">
                    <a:schemeClr val="tx2"/>
                  </a:gs>
                  <a:gs pos="100000">
                    <a:schemeClr val="accent2"/>
                  </a:gs>
                </a:gsLst>
                <a:lin ang="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nl-NL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11" name="Rechthoek 10"/>
              <p:cNvSpPr/>
              <p:nvPr userDrawn="1"/>
            </p:nvSpPr>
            <p:spPr bwMode="auto">
              <a:xfrm>
                <a:off x="1" y="5940000"/>
                <a:ext cx="9143999" cy="5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100000">
                    <a:schemeClr val="accent2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nl-NL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1260000"/>
            <a:ext cx="2952000" cy="115200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80000" y="273051"/>
            <a:ext cx="4644000" cy="56042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20000" y="2412000"/>
            <a:ext cx="2952000" cy="346527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25184-5A55-6444-9BCB-62EB761A0FBB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1926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680000"/>
            <a:ext cx="7704000" cy="484710"/>
          </a:xfrm>
        </p:spPr>
        <p:txBody>
          <a:bodyPr wrap="none" anchor="ctr" anchorCtr="0"/>
          <a:lstStyle>
            <a:lvl1pPr algn="ctr">
              <a:defRPr sz="24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800000" y="324000"/>
            <a:ext cx="6624000" cy="42840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20000" y="5151314"/>
            <a:ext cx="7704000" cy="72595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tekststijl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  <a:p>
            <a:pPr lvl="0"/>
            <a:r>
              <a:rPr lang="en-US" dirty="0" err="1" smtClean="0"/>
              <a:t>ww</a:t>
            </a:r>
            <a:endParaRPr lang="en-US" dirty="0" smtClean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4AFA5-A12D-9246-B72F-BDD799BE8511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1355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E0182-18D6-8645-A657-13119BDBAE00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43683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128424" y="540000"/>
            <a:ext cx="1260000" cy="529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720000" y="540000"/>
            <a:ext cx="6300272" cy="52920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7D22F-3BC9-394B-8621-F2B4A73ABC37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3663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E044F-0D5E-E942-AFC3-081FA31B288E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6593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463999"/>
            <a:ext cx="7704000" cy="1440000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704000" cy="158400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7BA7F-C95B-A046-B507-59BA2DBFB183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1757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20001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80000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67441E-AF55-AA48-A48F-E6D6793E7A70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9645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00000" y="274638"/>
            <a:ext cx="6624000" cy="792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20000" y="2075723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8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80000" y="2060848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9112F-0432-3E45-B191-A3E8BBB1FBC6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5631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9CB0A-67EE-8845-8F51-D4AF2C2A12BE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8378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30717E-837C-9F4A-B7EC-A6CB3D75579A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2759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5563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Eind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ep 11"/>
          <p:cNvGrpSpPr/>
          <p:nvPr userDrawn="1"/>
        </p:nvGrpSpPr>
        <p:grpSpPr>
          <a:xfrm>
            <a:off x="1" y="261607"/>
            <a:ext cx="9143999" cy="6341599"/>
            <a:chOff x="1" y="261607"/>
            <a:chExt cx="9143999" cy="6341599"/>
          </a:xfrm>
        </p:grpSpPr>
        <p:pic>
          <p:nvPicPr>
            <p:cNvPr id="13" name="Afbeelding 1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60000" y="261607"/>
              <a:ext cx="1296000" cy="6480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6" name="Groep 15"/>
            <p:cNvGrpSpPr/>
            <p:nvPr userDrawn="1"/>
          </p:nvGrpSpPr>
          <p:grpSpPr>
            <a:xfrm>
              <a:off x="1" y="5940000"/>
              <a:ext cx="9143999" cy="663206"/>
              <a:chOff x="1" y="5940000"/>
              <a:chExt cx="9143999" cy="663206"/>
            </a:xfrm>
          </p:grpSpPr>
          <p:sp>
            <p:nvSpPr>
              <p:cNvPr id="17" name="Rechthoek 16"/>
              <p:cNvSpPr/>
              <p:nvPr userDrawn="1"/>
            </p:nvSpPr>
            <p:spPr bwMode="auto">
              <a:xfrm>
                <a:off x="195263" y="6237312"/>
                <a:ext cx="8948737" cy="365894"/>
              </a:xfrm>
              <a:prstGeom prst="rect">
                <a:avLst/>
              </a:prstGeom>
              <a:gradFill>
                <a:gsLst>
                  <a:gs pos="0">
                    <a:schemeClr val="tx2"/>
                  </a:gs>
                  <a:gs pos="0">
                    <a:schemeClr val="tx2"/>
                  </a:gs>
                  <a:gs pos="100000">
                    <a:schemeClr val="accent2"/>
                  </a:gs>
                </a:gsLst>
                <a:lin ang="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nl-NL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18" name="Rechthoek 17"/>
              <p:cNvSpPr/>
              <p:nvPr userDrawn="1"/>
            </p:nvSpPr>
            <p:spPr bwMode="auto">
              <a:xfrm>
                <a:off x="1" y="5940000"/>
                <a:ext cx="9143999" cy="5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100000">
                    <a:schemeClr val="accent2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nl-NL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</p:grp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  <a:endParaRPr lang="nl-NL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3492500" y="6019800"/>
            <a:ext cx="2592388" cy="360363"/>
          </a:xfrm>
        </p:spPr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250825" y="6021388"/>
            <a:ext cx="2895600" cy="360362"/>
          </a:xfrm>
        </p:spPr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8463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20000" y="540000"/>
            <a:ext cx="77040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het opmaakprofiel te </a:t>
            </a:r>
            <a:r>
              <a:rPr lang="nl-NL" dirty="0" smtClean="0"/>
              <a:t>bewerken</a:t>
            </a:r>
            <a:endParaRPr lang="nl-NL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000" y="1260000"/>
            <a:ext cx="7704000" cy="46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opmaakprofielen van de </a:t>
            </a:r>
            <a:r>
              <a:rPr lang="nl-NL" dirty="0" err="1"/>
              <a:t>modeltekst</a:t>
            </a:r>
            <a:r>
              <a:rPr lang="nl-NL" dirty="0"/>
              <a:t>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00" y="6021388"/>
            <a:ext cx="273526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0825" y="6021388"/>
            <a:ext cx="2895600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6021388"/>
            <a:ext cx="2133600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chemeClr val="bg1"/>
                </a:solidFill>
                <a:latin typeface="+mn-lt"/>
              </a:defRPr>
            </a:lvl1pPr>
          </a:lstStyle>
          <a:p>
            <a:fld id="{DD4326B3-8991-FC4E-8214-194F99C920E3}" type="slidenum">
              <a:rPr lang="nl-NL"/>
              <a:pPr/>
              <a:t>‹#›</a:t>
            </a:fld>
            <a:endParaRPr lang="nl-NL"/>
          </a:p>
        </p:txBody>
      </p:sp>
      <p:pic>
        <p:nvPicPr>
          <p:cNvPr id="1031" name="Picture 7" descr="3094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250"/>
          <a:stretch/>
        </p:blipFill>
        <p:spPr bwMode="auto">
          <a:xfrm>
            <a:off x="0" y="5915024"/>
            <a:ext cx="9144000" cy="94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ep 2"/>
          <p:cNvGrpSpPr/>
          <p:nvPr/>
        </p:nvGrpSpPr>
        <p:grpSpPr>
          <a:xfrm>
            <a:off x="1" y="5940000"/>
            <a:ext cx="9143999" cy="663206"/>
            <a:chOff x="1" y="5940000"/>
            <a:chExt cx="9143999" cy="663206"/>
          </a:xfrm>
        </p:grpSpPr>
        <p:sp>
          <p:nvSpPr>
            <p:cNvPr id="2" name="Rechthoek 1"/>
            <p:cNvSpPr/>
            <p:nvPr userDrawn="1"/>
          </p:nvSpPr>
          <p:spPr bwMode="auto">
            <a:xfrm>
              <a:off x="195263" y="6237312"/>
              <a:ext cx="8948737" cy="365894"/>
            </a:xfrm>
            <a:prstGeom prst="rect">
              <a:avLst/>
            </a:prstGeom>
            <a:gradFill>
              <a:gsLst>
                <a:gs pos="0">
                  <a:schemeClr val="tx2"/>
                </a:gs>
                <a:gs pos="100000">
                  <a:schemeClr val="accent2"/>
                </a:gs>
              </a:gsLst>
              <a:lin ang="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4" name="Rechthoek 3"/>
            <p:cNvSpPr/>
            <p:nvPr userDrawn="1"/>
          </p:nvSpPr>
          <p:spPr bwMode="auto">
            <a:xfrm>
              <a:off x="1" y="5940000"/>
              <a:ext cx="9143999" cy="5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56" r:id="rId10"/>
    <p:sldLayoutId id="2147483657" r:id="rId11"/>
    <p:sldLayoutId id="2147483658" r:id="rId12"/>
    <p:sldLayoutId id="2147483659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2"/>
          </a:solidFill>
          <a:latin typeface="+mn-lt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2"/>
          </a:solidFill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20000" y="1268685"/>
            <a:ext cx="7704000" cy="792163"/>
          </a:xfrm>
        </p:spPr>
        <p:txBody>
          <a:bodyPr/>
          <a:lstStyle/>
          <a:p>
            <a:r>
              <a:rPr lang="nl-NL" dirty="0" smtClean="0"/>
              <a:t>Scenario’s formele &amp; materiële </a:t>
            </a:r>
            <a:r>
              <a:rPr lang="nl-NL" dirty="0" err="1" smtClean="0"/>
              <a:t>hostorie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720000" y="2133368"/>
            <a:ext cx="8244488" cy="3815912"/>
          </a:xfrm>
        </p:spPr>
        <p:txBody>
          <a:bodyPr/>
          <a:lstStyle/>
          <a:p>
            <a:r>
              <a:rPr lang="nl-NL" dirty="0" smtClean="0"/>
              <a:t>Doel</a:t>
            </a:r>
          </a:p>
          <a:p>
            <a:r>
              <a:rPr lang="nl-NL" dirty="0" smtClean="0"/>
              <a:t>Scenario:</a:t>
            </a:r>
          </a:p>
          <a:p>
            <a:pPr lvl="1"/>
            <a:r>
              <a:rPr lang="nl-NL" dirty="0" smtClean="0"/>
              <a:t>1 vrijheid en zelfregulatie</a:t>
            </a:r>
          </a:p>
          <a:p>
            <a:pPr lvl="1"/>
            <a:r>
              <a:rPr lang="nl-NL" dirty="0" smtClean="0"/>
              <a:t>2 België variant (twee landen in één land)</a:t>
            </a:r>
          </a:p>
          <a:p>
            <a:pPr lvl="1"/>
            <a:r>
              <a:rPr lang="nl-NL" dirty="0" smtClean="0"/>
              <a:t>3 Compact één representatie</a:t>
            </a:r>
          </a:p>
          <a:p>
            <a:pPr lvl="1"/>
            <a:r>
              <a:rPr lang="nl-NL" dirty="0" smtClean="0"/>
              <a:t>4 Compleet één representatie</a:t>
            </a:r>
          </a:p>
          <a:p>
            <a:r>
              <a:rPr lang="nl-NL" dirty="0" smtClean="0"/>
              <a:t>D</a:t>
            </a:r>
            <a:r>
              <a:rPr lang="en-US" dirty="0" err="1" smtClean="0"/>
              <a:t>iscussie</a:t>
            </a:r>
            <a:endParaRPr lang="en-US" dirty="0" smtClean="0"/>
          </a:p>
          <a:p>
            <a:r>
              <a:rPr lang="en-US" dirty="0" err="1" smtClean="0"/>
              <a:t>Keuze</a:t>
            </a:r>
            <a:r>
              <a:rPr lang="en-US" dirty="0" smtClean="0"/>
              <a:t> </a:t>
            </a:r>
            <a:r>
              <a:rPr lang="en-US" dirty="0" err="1" smtClean="0"/>
              <a:t>voorkeurs</a:t>
            </a:r>
            <a:r>
              <a:rPr lang="en-US" dirty="0" smtClean="0"/>
              <a:t> scenario</a:t>
            </a:r>
            <a:endParaRPr lang="en-US" dirty="0"/>
          </a:p>
          <a:p>
            <a:endParaRPr lang="nl-NL" dirty="0"/>
          </a:p>
        </p:txBody>
      </p:sp>
      <p:pic>
        <p:nvPicPr>
          <p:cNvPr id="6" name="Afbeelding 5" descr="KING-logo-2013-bijgewerkt-contras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88640"/>
            <a:ext cx="1493915" cy="853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460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4: </a:t>
            </a:r>
            <a:r>
              <a:rPr lang="en-US" dirty="0" err="1" smtClean="0"/>
              <a:t>compleet</a:t>
            </a:r>
            <a:r>
              <a:rPr lang="en-US" dirty="0" smtClean="0"/>
              <a:t> </a:t>
            </a:r>
            <a:r>
              <a:rPr lang="en-US" dirty="0" err="1" smtClean="0"/>
              <a:t>één</a:t>
            </a:r>
            <a:r>
              <a:rPr lang="en-US" dirty="0" smtClean="0"/>
              <a:t> </a:t>
            </a:r>
            <a:r>
              <a:rPr lang="en-US" dirty="0" err="1" smtClean="0"/>
              <a:t>representatie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De Standaard representatie op groepen en op entiteiten/relaties wordt </a:t>
            </a:r>
            <a:r>
              <a:rPr lang="nl-NL" dirty="0" smtClean="0"/>
              <a:t>doorgevoerd</a:t>
            </a:r>
          </a:p>
          <a:p>
            <a:r>
              <a:rPr lang="nl-NL" dirty="0"/>
              <a:t>E</a:t>
            </a:r>
            <a:r>
              <a:rPr lang="nl-NL" dirty="0" smtClean="0"/>
              <a:t>r </a:t>
            </a:r>
            <a:r>
              <a:rPr lang="nl-NL" dirty="0"/>
              <a:t>blijft onderscheid tussen groepen en entiteiten/relaties maar er is maar één representatie. </a:t>
            </a:r>
            <a:endParaRPr lang="nl-NL" dirty="0" smtClean="0"/>
          </a:p>
          <a:p>
            <a:r>
              <a:rPr lang="nl-NL" dirty="0" smtClean="0"/>
              <a:t>De </a:t>
            </a:r>
            <a:r>
              <a:rPr lang="nl-NL" dirty="0"/>
              <a:t>niet gebruikte </a:t>
            </a:r>
            <a:r>
              <a:rPr lang="nl-NL" dirty="0" smtClean="0"/>
              <a:t>representatie voor </a:t>
            </a:r>
            <a:r>
              <a:rPr lang="nl-NL" dirty="0"/>
              <a:t>groepen </a:t>
            </a:r>
            <a:r>
              <a:rPr lang="nl-NL" dirty="0" smtClean="0"/>
              <a:t>verdwijnt</a:t>
            </a:r>
          </a:p>
          <a:p>
            <a:r>
              <a:rPr lang="nl-NL" dirty="0" smtClean="0"/>
              <a:t>net </a:t>
            </a:r>
            <a:r>
              <a:rPr lang="nl-NL" dirty="0"/>
              <a:t>als het vastleggen van historie voor entiteiten en relaties volgens de </a:t>
            </a:r>
            <a:r>
              <a:rPr lang="nl-NL" dirty="0" err="1"/>
              <a:t>linkedlist</a:t>
            </a:r>
            <a:r>
              <a:rPr lang="nl-NL" dirty="0"/>
              <a:t> </a:t>
            </a:r>
            <a:r>
              <a:rPr lang="nl-NL" dirty="0" smtClean="0"/>
              <a:t>representatie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376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Scenario 4: </a:t>
            </a:r>
            <a:r>
              <a:rPr lang="en-US" dirty="0" err="1"/>
              <a:t>compleet</a:t>
            </a:r>
            <a:r>
              <a:rPr lang="en-US" dirty="0"/>
              <a:t> </a:t>
            </a:r>
            <a:r>
              <a:rPr lang="en-US" dirty="0" err="1"/>
              <a:t>één</a:t>
            </a:r>
            <a:r>
              <a:rPr lang="en-US" dirty="0"/>
              <a:t> </a:t>
            </a:r>
            <a:r>
              <a:rPr lang="en-US" dirty="0" err="1"/>
              <a:t>representatie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Voordelen:</a:t>
            </a:r>
            <a:endParaRPr lang="en-US" dirty="0"/>
          </a:p>
          <a:p>
            <a:pPr lvl="1"/>
            <a:r>
              <a:rPr lang="nl-NL" dirty="0"/>
              <a:t>Middenweg tussen eenduidig en </a:t>
            </a:r>
            <a:r>
              <a:rPr lang="nl-NL" dirty="0" smtClean="0"/>
              <a:t>flexibel, </a:t>
            </a:r>
            <a:r>
              <a:rPr lang="nl-NL" dirty="0"/>
              <a:t>compleet en compact. </a:t>
            </a:r>
            <a:r>
              <a:rPr lang="nl-NL" dirty="0" smtClean="0"/>
              <a:t>Zorgt </a:t>
            </a:r>
            <a:r>
              <a:rPr lang="nl-NL" dirty="0"/>
              <a:t>voor een consequente standaard, maakt de </a:t>
            </a:r>
            <a:r>
              <a:rPr lang="nl-NL" dirty="0" smtClean="0"/>
              <a:t>standaard </a:t>
            </a:r>
            <a:r>
              <a:rPr lang="nl-NL" dirty="0"/>
              <a:t>niet complexer dan hij al is</a:t>
            </a:r>
            <a:endParaRPr lang="en-US" dirty="0"/>
          </a:p>
          <a:p>
            <a:r>
              <a:rPr lang="nl-NL" b="1" dirty="0"/>
              <a:t>Nadelen:</a:t>
            </a:r>
            <a:endParaRPr lang="en-US" dirty="0"/>
          </a:p>
          <a:p>
            <a:pPr lvl="1"/>
            <a:r>
              <a:rPr lang="nl-NL" dirty="0"/>
              <a:t>Er is keuzevrijheid tussen groepen en entiteit/relatie. Dit kan zorgen voor </a:t>
            </a:r>
            <a:r>
              <a:rPr lang="nl-NL" dirty="0" smtClean="0"/>
              <a:t>interoperabiliteits- </a:t>
            </a:r>
            <a:r>
              <a:rPr lang="nl-NL" dirty="0"/>
              <a:t>en vertalingsproblemen. Zij het in mindere mate dan bij scenario 1,2 en 3</a:t>
            </a:r>
            <a:r>
              <a:rPr lang="nl-NL" dirty="0" smtClean="0"/>
              <a:t>.</a:t>
            </a:r>
          </a:p>
          <a:p>
            <a:pPr lvl="1"/>
            <a:r>
              <a:rPr lang="nl-NL" dirty="0" smtClean="0"/>
              <a:t>Alleen </a:t>
            </a:r>
            <a:r>
              <a:rPr lang="nl-NL" dirty="0"/>
              <a:t>de vertaling tussen standaard representatie bij groepen naar de vorige versie van </a:t>
            </a:r>
            <a:r>
              <a:rPr lang="nl-NL" dirty="0" err="1"/>
              <a:t>StuF</a:t>
            </a:r>
            <a:r>
              <a:rPr lang="nl-NL" dirty="0"/>
              <a:t> zal blijven als een complexe. De andere vertalingen zijn allemaal niet triviaal maar ook niet maximaal complex.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8396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discussie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000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Doel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 </a:t>
            </a:r>
            <a:r>
              <a:rPr lang="en-US" dirty="0" err="1" smtClean="0"/>
              <a:t>optimale</a:t>
            </a:r>
            <a:r>
              <a:rPr lang="en-US" dirty="0" smtClean="0"/>
              <a:t> </a:t>
            </a:r>
            <a:r>
              <a:rPr lang="en-US" dirty="0" err="1" smtClean="0"/>
              <a:t>oplossing</a:t>
            </a:r>
            <a:r>
              <a:rPr lang="en-US" dirty="0" smtClean="0"/>
              <a:t> </a:t>
            </a:r>
            <a:r>
              <a:rPr lang="en-US" dirty="0" err="1" smtClean="0"/>
              <a:t>lijkt</a:t>
            </a:r>
            <a:r>
              <a:rPr lang="en-US" dirty="0" smtClean="0"/>
              <a:t> </a:t>
            </a:r>
            <a:r>
              <a:rPr lang="en-US" dirty="0" err="1" smtClean="0"/>
              <a:t>niet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bestaan</a:t>
            </a:r>
            <a:endParaRPr lang="en-US" dirty="0" smtClean="0"/>
          </a:p>
          <a:p>
            <a:r>
              <a:rPr lang="en-US" dirty="0" err="1" smtClean="0"/>
              <a:t>Veel</a:t>
            </a:r>
            <a:r>
              <a:rPr lang="en-US" dirty="0" smtClean="0"/>
              <a:t> </a:t>
            </a:r>
            <a:r>
              <a:rPr lang="en-US" dirty="0" err="1" smtClean="0"/>
              <a:t>belangen</a:t>
            </a:r>
            <a:r>
              <a:rPr lang="en-US" dirty="0" smtClean="0"/>
              <a:t> met name </a:t>
            </a:r>
            <a:r>
              <a:rPr lang="en-US" dirty="0" err="1" smtClean="0"/>
              <a:t>bij</a:t>
            </a:r>
            <a:r>
              <a:rPr lang="en-US" dirty="0" smtClean="0"/>
              <a:t> </a:t>
            </a:r>
            <a:r>
              <a:rPr lang="en-US" dirty="0" err="1" smtClean="0"/>
              <a:t>uiteindelijke</a:t>
            </a:r>
            <a:r>
              <a:rPr lang="en-US" dirty="0" smtClean="0"/>
              <a:t> </a:t>
            </a:r>
            <a:r>
              <a:rPr lang="en-US" dirty="0" err="1" smtClean="0"/>
              <a:t>implementatie</a:t>
            </a:r>
            <a:endParaRPr lang="en-US" dirty="0" smtClean="0"/>
          </a:p>
          <a:p>
            <a:r>
              <a:rPr lang="en-US" dirty="0" smtClean="0"/>
              <a:t>Komen tot </a:t>
            </a:r>
            <a:r>
              <a:rPr lang="en-US" dirty="0" err="1" smtClean="0"/>
              <a:t>één</a:t>
            </a:r>
            <a:r>
              <a:rPr lang="en-US" dirty="0" smtClean="0"/>
              <a:t> </a:t>
            </a:r>
            <a:r>
              <a:rPr lang="en-US" dirty="0" err="1" smtClean="0"/>
              <a:t>voorkeursscenario</a:t>
            </a:r>
            <a:r>
              <a:rPr lang="en-US" dirty="0" smtClean="0"/>
              <a:t> in detail </a:t>
            </a:r>
            <a:r>
              <a:rPr lang="en-US" dirty="0" err="1" smtClean="0"/>
              <a:t>uit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werken</a:t>
            </a:r>
            <a:r>
              <a:rPr lang="en-US" dirty="0" smtClean="0"/>
              <a:t> door KING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Afbeelding 5" descr="KING-logo-2013-bijgewerkt-contras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88640"/>
            <a:ext cx="1493915" cy="853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032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Variabelen</a:t>
            </a:r>
            <a:r>
              <a:rPr lang="en-US" dirty="0" smtClean="0"/>
              <a:t> in scenario’s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Representatie</a:t>
            </a:r>
            <a:r>
              <a:rPr lang="en-US" dirty="0" smtClean="0"/>
              <a:t> van </a:t>
            </a:r>
            <a:r>
              <a:rPr lang="en-US" dirty="0" err="1" smtClean="0"/>
              <a:t>historie</a:t>
            </a:r>
            <a:r>
              <a:rPr lang="en-US" dirty="0" smtClean="0"/>
              <a:t>: </a:t>
            </a:r>
            <a:r>
              <a:rPr lang="en-US" dirty="0" err="1" smtClean="0"/>
              <a:t>standaard</a:t>
            </a:r>
            <a:r>
              <a:rPr lang="en-US" dirty="0" smtClean="0"/>
              <a:t> of </a:t>
            </a:r>
            <a:r>
              <a:rPr lang="en-US" dirty="0" err="1" smtClean="0"/>
              <a:t>linkedlist</a:t>
            </a:r>
            <a:endParaRPr lang="en-US" dirty="0" smtClean="0"/>
          </a:p>
          <a:p>
            <a:r>
              <a:rPr lang="en-US" dirty="0" err="1" smtClean="0"/>
              <a:t>Toepassing</a:t>
            </a:r>
            <a:r>
              <a:rPr lang="en-US" dirty="0" smtClean="0"/>
              <a:t> van </a:t>
            </a:r>
            <a:r>
              <a:rPr lang="en-US" dirty="0" err="1" smtClean="0"/>
              <a:t>historie</a:t>
            </a:r>
            <a:r>
              <a:rPr lang="en-US" dirty="0" smtClean="0"/>
              <a:t>: </a:t>
            </a:r>
            <a:r>
              <a:rPr lang="en-US" dirty="0" err="1" smtClean="0"/>
              <a:t>Groepen</a:t>
            </a:r>
            <a:r>
              <a:rPr lang="en-US" dirty="0" smtClean="0"/>
              <a:t>, </a:t>
            </a:r>
            <a:r>
              <a:rPr lang="en-US" dirty="0" err="1" smtClean="0"/>
              <a:t>entiteiten</a:t>
            </a:r>
            <a:r>
              <a:rPr lang="en-US" dirty="0" smtClean="0"/>
              <a:t> en </a:t>
            </a:r>
            <a:r>
              <a:rPr lang="en-US" dirty="0" err="1" smtClean="0"/>
              <a:t>relaties</a:t>
            </a:r>
            <a:endParaRPr lang="en-US" dirty="0" smtClean="0"/>
          </a:p>
          <a:p>
            <a:r>
              <a:rPr lang="en-US" dirty="0" err="1" smtClean="0"/>
              <a:t>Toepassingsgebied</a:t>
            </a:r>
            <a:r>
              <a:rPr lang="en-US" dirty="0" smtClean="0"/>
              <a:t> </a:t>
            </a:r>
            <a:r>
              <a:rPr lang="en-US" dirty="0" err="1" smtClean="0"/>
              <a:t>historie</a:t>
            </a:r>
            <a:r>
              <a:rPr lang="en-US" dirty="0" smtClean="0"/>
              <a:t>: </a:t>
            </a:r>
            <a:r>
              <a:rPr lang="en-US" dirty="0" err="1" smtClean="0"/>
              <a:t>basisregistraties</a:t>
            </a:r>
            <a:r>
              <a:rPr lang="en-US" dirty="0" smtClean="0"/>
              <a:t>, </a:t>
            </a:r>
            <a:r>
              <a:rPr lang="en-US" dirty="0" err="1" smtClean="0"/>
              <a:t>bronhouder</a:t>
            </a:r>
            <a:r>
              <a:rPr lang="en-US" dirty="0" smtClean="0"/>
              <a:t> </a:t>
            </a:r>
            <a:r>
              <a:rPr lang="en-US" dirty="0" err="1" smtClean="0"/>
              <a:t>applicaties</a:t>
            </a:r>
            <a:r>
              <a:rPr lang="en-US" dirty="0" smtClean="0"/>
              <a:t>, </a:t>
            </a:r>
            <a:r>
              <a:rPr lang="en-US" dirty="0" err="1" smtClean="0"/>
              <a:t>gegevensmagazijn</a:t>
            </a:r>
            <a:r>
              <a:rPr lang="en-US" dirty="0" smtClean="0"/>
              <a:t> …. Etc..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507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1: </a:t>
            </a:r>
            <a:r>
              <a:rPr lang="en-US" dirty="0" err="1" smtClean="0"/>
              <a:t>Vrijheid</a:t>
            </a:r>
            <a:r>
              <a:rPr lang="en-US" dirty="0" smtClean="0"/>
              <a:t> en </a:t>
            </a:r>
            <a:r>
              <a:rPr lang="en-US" dirty="0" err="1" smtClean="0"/>
              <a:t>zelfregulatie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Standaard representatie op groepen wordt doorgevoerd, </a:t>
            </a:r>
            <a:endParaRPr lang="nl-NL" dirty="0" smtClean="0"/>
          </a:p>
          <a:p>
            <a:r>
              <a:rPr lang="nl-NL" dirty="0" smtClean="0"/>
              <a:t>de oude niet </a:t>
            </a:r>
            <a:r>
              <a:rPr lang="nl-NL" dirty="0" smtClean="0"/>
              <a:t>gebruikte representatie </a:t>
            </a:r>
            <a:r>
              <a:rPr lang="nl-NL" dirty="0"/>
              <a:t>voor groepen verdwijnt. </a:t>
            </a:r>
            <a:endParaRPr lang="nl-NL" dirty="0" smtClean="0"/>
          </a:p>
          <a:p>
            <a:r>
              <a:rPr lang="nl-NL" dirty="0" smtClean="0"/>
              <a:t>Voor </a:t>
            </a:r>
            <a:r>
              <a:rPr lang="nl-NL" dirty="0"/>
              <a:t>entiteiten en relaties blijft de </a:t>
            </a:r>
            <a:r>
              <a:rPr lang="nl-NL" dirty="0" err="1"/>
              <a:t>linkedlistrepresentatie</a:t>
            </a:r>
            <a:r>
              <a:rPr lang="nl-NL" dirty="0"/>
              <a:t> bestaan. </a:t>
            </a:r>
            <a:endParaRPr lang="nl-NL" dirty="0" smtClean="0"/>
          </a:p>
          <a:p>
            <a:r>
              <a:rPr lang="nl-NL" dirty="0" smtClean="0"/>
              <a:t>We </a:t>
            </a:r>
            <a:r>
              <a:rPr lang="nl-NL" dirty="0"/>
              <a:t>geven verder geen </a:t>
            </a:r>
            <a:r>
              <a:rPr lang="nl-NL" dirty="0" err="1"/>
              <a:t>bestpractices</a:t>
            </a:r>
            <a:r>
              <a:rPr lang="nl-NL" dirty="0"/>
              <a:t> of restricties over het wanneer toepassen van welke methode.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558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1 </a:t>
            </a:r>
            <a:r>
              <a:rPr lang="en-US" dirty="0" err="1"/>
              <a:t>Vrijheid</a:t>
            </a:r>
            <a:r>
              <a:rPr lang="en-US" dirty="0"/>
              <a:t> en </a:t>
            </a:r>
            <a:r>
              <a:rPr lang="en-US" dirty="0" err="1"/>
              <a:t>zelfregulatie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b="1" dirty="0" smtClean="0"/>
              <a:t>Voordelen</a:t>
            </a:r>
            <a:r>
              <a:rPr lang="nl-NL" dirty="0" smtClean="0"/>
              <a:t>:</a:t>
            </a:r>
            <a:endParaRPr lang="en-US" dirty="0"/>
          </a:p>
          <a:p>
            <a:pPr lvl="1"/>
            <a:r>
              <a:rPr lang="nl-NL" dirty="0" smtClean="0"/>
              <a:t>Het </a:t>
            </a:r>
            <a:r>
              <a:rPr lang="nl-NL" dirty="0"/>
              <a:t>is een flexibele en complete oplossing, </a:t>
            </a:r>
            <a:endParaRPr lang="nl-NL" dirty="0" smtClean="0"/>
          </a:p>
          <a:p>
            <a:pPr lvl="1"/>
            <a:r>
              <a:rPr lang="nl-NL" dirty="0" smtClean="0"/>
              <a:t>Vertalen tussen </a:t>
            </a:r>
            <a:r>
              <a:rPr lang="nl-NL" dirty="0" err="1" smtClean="0"/>
              <a:t>Linkedlist</a:t>
            </a:r>
            <a:r>
              <a:rPr lang="nl-NL" dirty="0" smtClean="0"/>
              <a:t> en standaard representatie is mogelijk</a:t>
            </a:r>
          </a:p>
          <a:p>
            <a:pPr lvl="1"/>
            <a:r>
              <a:rPr lang="nl-NL" dirty="0" smtClean="0"/>
              <a:t>vertaling </a:t>
            </a:r>
            <a:r>
              <a:rPr lang="nl-NL" dirty="0"/>
              <a:t>is niet in alle gevallen </a:t>
            </a:r>
            <a:r>
              <a:rPr lang="nl-NL" dirty="0" smtClean="0"/>
              <a:t>complex</a:t>
            </a:r>
            <a:r>
              <a:rPr lang="nl-NL" dirty="0"/>
              <a:t>:</a:t>
            </a:r>
            <a:r>
              <a:rPr lang="nl-NL" dirty="0" smtClean="0"/>
              <a:t> </a:t>
            </a:r>
          </a:p>
          <a:p>
            <a:pPr marL="457200" lvl="1" indent="0">
              <a:buNone/>
            </a:pPr>
            <a:r>
              <a:rPr lang="nl-NL" dirty="0" smtClean="0"/>
              <a:t>	</a:t>
            </a:r>
            <a:r>
              <a:rPr lang="nl-NL" dirty="0" err="1" smtClean="0"/>
              <a:t>linked</a:t>
            </a:r>
            <a:r>
              <a:rPr lang="nl-NL" dirty="0" smtClean="0"/>
              <a:t> </a:t>
            </a:r>
            <a:r>
              <a:rPr lang="nl-NL" dirty="0"/>
              <a:t>list naar de vorige versie van </a:t>
            </a:r>
            <a:r>
              <a:rPr lang="nl-NL" dirty="0" err="1"/>
              <a:t>StUF</a:t>
            </a:r>
            <a:r>
              <a:rPr lang="nl-NL" dirty="0"/>
              <a:t> is </a:t>
            </a:r>
            <a:r>
              <a:rPr lang="nl-NL" dirty="0" smtClean="0"/>
              <a:t>	eenvoudig </a:t>
            </a:r>
            <a:r>
              <a:rPr lang="nl-NL" dirty="0"/>
              <a:t>te vertalen.</a:t>
            </a:r>
            <a:endParaRPr lang="en-US" dirty="0"/>
          </a:p>
          <a:p>
            <a:r>
              <a:rPr lang="nl-NL" b="1" dirty="0"/>
              <a:t>Nadelen</a:t>
            </a:r>
            <a:r>
              <a:rPr lang="nl-NL" dirty="0"/>
              <a:t>: </a:t>
            </a:r>
            <a:endParaRPr lang="nl-NL" dirty="0" smtClean="0"/>
          </a:p>
          <a:p>
            <a:pPr lvl="1"/>
            <a:r>
              <a:rPr lang="nl-NL" dirty="0" smtClean="0"/>
              <a:t>het </a:t>
            </a:r>
            <a:r>
              <a:rPr lang="nl-NL" dirty="0"/>
              <a:t>is niet eenduidig en kan leiden tot interoperabiliteitsproblemen. </a:t>
            </a:r>
            <a:endParaRPr lang="nl-NL" dirty="0" smtClean="0"/>
          </a:p>
          <a:p>
            <a:pPr lvl="1"/>
            <a:r>
              <a:rPr lang="nl-NL" dirty="0" smtClean="0"/>
              <a:t>Voor iedere verbinding </a:t>
            </a:r>
            <a:r>
              <a:rPr lang="nl-NL" dirty="0"/>
              <a:t>afwegingen </a:t>
            </a:r>
            <a:r>
              <a:rPr lang="nl-NL" dirty="0" smtClean="0"/>
              <a:t>maken </a:t>
            </a:r>
            <a:r>
              <a:rPr lang="nl-NL" dirty="0"/>
              <a:t>wat de beste oplossing </a:t>
            </a:r>
            <a:r>
              <a:rPr lang="nl-NL" dirty="0" smtClean="0"/>
              <a:t>is</a:t>
            </a:r>
          </a:p>
          <a:p>
            <a:pPr lvl="1"/>
            <a:r>
              <a:rPr lang="nl-NL" dirty="0" smtClean="0"/>
              <a:t>per </a:t>
            </a:r>
            <a:r>
              <a:rPr lang="nl-NL" dirty="0"/>
              <a:t>geval zullen </a:t>
            </a:r>
            <a:r>
              <a:rPr lang="nl-NL" dirty="0" smtClean="0"/>
              <a:t>vertalingen </a:t>
            </a:r>
            <a:r>
              <a:rPr lang="nl-NL" dirty="0"/>
              <a:t>gemaakt moeten worden. </a:t>
            </a:r>
            <a:endParaRPr lang="nl-NL" dirty="0" smtClean="0"/>
          </a:p>
          <a:p>
            <a:pPr lvl="1"/>
            <a:r>
              <a:rPr lang="nl-NL" dirty="0" smtClean="0"/>
              <a:t>Vertaling </a:t>
            </a:r>
            <a:r>
              <a:rPr lang="nl-NL" dirty="0"/>
              <a:t>tussen beide </a:t>
            </a:r>
            <a:r>
              <a:rPr lang="nl-NL" dirty="0" smtClean="0"/>
              <a:t>representaties complex </a:t>
            </a:r>
          </a:p>
          <a:p>
            <a:pPr lvl="1"/>
            <a:r>
              <a:rPr lang="nl-NL" dirty="0" smtClean="0"/>
              <a:t>vertaling </a:t>
            </a:r>
            <a:r>
              <a:rPr lang="nl-NL" dirty="0"/>
              <a:t>tussen standaard representatie en de vorige versie van </a:t>
            </a:r>
            <a:r>
              <a:rPr lang="nl-NL" dirty="0" err="1"/>
              <a:t>StUf</a:t>
            </a:r>
            <a:r>
              <a:rPr lang="nl-NL" dirty="0"/>
              <a:t> is ook complex.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319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2: </a:t>
            </a:r>
            <a:r>
              <a:rPr lang="en-US" dirty="0" err="1" smtClean="0"/>
              <a:t>België</a:t>
            </a:r>
            <a:r>
              <a:rPr lang="en-US" dirty="0" smtClean="0"/>
              <a:t>, twee </a:t>
            </a:r>
            <a:r>
              <a:rPr lang="en-US" dirty="0" err="1" smtClean="0"/>
              <a:t>landen</a:t>
            </a:r>
            <a:r>
              <a:rPr lang="en-US" dirty="0" smtClean="0"/>
              <a:t> in </a:t>
            </a:r>
            <a:r>
              <a:rPr lang="en-US" dirty="0" err="1" smtClean="0"/>
              <a:t>één</a:t>
            </a:r>
            <a:r>
              <a:rPr lang="en-US" dirty="0" smtClean="0"/>
              <a:t> 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/>
              <a:t>Dit scenario kent dezelfde functionaliteit als scenario 1 maar </a:t>
            </a:r>
            <a:r>
              <a:rPr lang="nl-NL" dirty="0" smtClean="0"/>
              <a:t>met:</a:t>
            </a:r>
          </a:p>
          <a:p>
            <a:pPr lvl="1"/>
            <a:r>
              <a:rPr lang="nl-NL" dirty="0" smtClean="0"/>
              <a:t> </a:t>
            </a:r>
            <a:r>
              <a:rPr lang="nl-NL" dirty="0"/>
              <a:t>heel duidelijk afgebakende functionele </a:t>
            </a:r>
            <a:r>
              <a:rPr lang="nl-NL" dirty="0" err="1"/>
              <a:t>werkings</a:t>
            </a:r>
            <a:r>
              <a:rPr lang="nl-NL" dirty="0"/>
              <a:t> gebieden (</a:t>
            </a:r>
            <a:r>
              <a:rPr lang="nl-NL" dirty="0" err="1"/>
              <a:t>vlaanderen</a:t>
            </a:r>
            <a:r>
              <a:rPr lang="nl-NL" dirty="0"/>
              <a:t> en </a:t>
            </a:r>
            <a:r>
              <a:rPr lang="nl-NL" dirty="0" err="1"/>
              <a:t>wallonië</a:t>
            </a:r>
            <a:r>
              <a:rPr lang="nl-NL" dirty="0"/>
              <a:t>) en een zo klein mogelijk overlap gebied(</a:t>
            </a:r>
            <a:r>
              <a:rPr lang="nl-NL" dirty="0" err="1"/>
              <a:t>brussel</a:t>
            </a:r>
            <a:r>
              <a:rPr lang="nl-NL" dirty="0" smtClean="0"/>
              <a:t>)</a:t>
            </a:r>
          </a:p>
          <a:p>
            <a:pPr lvl="1"/>
            <a:r>
              <a:rPr lang="nl-NL" dirty="0"/>
              <a:t>zoveel mogelijk aangegeven waar formele en </a:t>
            </a:r>
            <a:r>
              <a:rPr lang="nl-NL" dirty="0" smtClean="0"/>
              <a:t>materiële </a:t>
            </a:r>
            <a:r>
              <a:rPr lang="nl-NL" dirty="0"/>
              <a:t>historie van toepassing </a:t>
            </a:r>
            <a:r>
              <a:rPr lang="nl-NL" dirty="0" smtClean="0"/>
              <a:t>is</a:t>
            </a:r>
          </a:p>
          <a:p>
            <a:pPr lvl="1"/>
            <a:r>
              <a:rPr lang="nl-NL" dirty="0"/>
              <a:t>De praktijk dat geen </a:t>
            </a:r>
            <a:r>
              <a:rPr lang="nl-NL" dirty="0" smtClean="0"/>
              <a:t>enkel </a:t>
            </a:r>
            <a:r>
              <a:rPr lang="nl-NL" dirty="0"/>
              <a:t>gegevensmagazijn </a:t>
            </a:r>
            <a:r>
              <a:rPr lang="nl-NL" dirty="0" smtClean="0"/>
              <a:t>formele </a:t>
            </a:r>
            <a:r>
              <a:rPr lang="nl-NL" dirty="0" err="1" smtClean="0"/>
              <a:t>hisotrie</a:t>
            </a:r>
            <a:r>
              <a:rPr lang="nl-NL" dirty="0" smtClean="0"/>
              <a:t> implementeert </a:t>
            </a:r>
            <a:r>
              <a:rPr lang="nl-NL" dirty="0"/>
              <a:t>wordt in de standaard verankert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nl-NL" dirty="0"/>
              <a:t>Er moet onderzocht worden welk binnengemeentelijk gebruik er is, hiervoor </a:t>
            </a:r>
            <a:r>
              <a:rPr lang="nl-NL" b="1" dirty="0" smtClean="0"/>
              <a:t>moet</a:t>
            </a:r>
            <a:r>
              <a:rPr lang="nl-NL" dirty="0" smtClean="0"/>
              <a:t> </a:t>
            </a:r>
            <a:r>
              <a:rPr lang="nl-NL" dirty="0"/>
              <a:t>één methode gekozen </a:t>
            </a:r>
            <a:endParaRPr lang="nl-NL" dirty="0" smtClean="0"/>
          </a:p>
          <a:p>
            <a:pPr lvl="1"/>
            <a:r>
              <a:rPr lang="nl-NL" dirty="0" smtClean="0"/>
              <a:t>Voor </a:t>
            </a:r>
            <a:r>
              <a:rPr lang="nl-NL" dirty="0"/>
              <a:t>het bevragen van basisregistraties (gemeente als afnemer) </a:t>
            </a:r>
            <a:r>
              <a:rPr lang="nl-NL" b="1" dirty="0"/>
              <a:t>kan</a:t>
            </a:r>
            <a:r>
              <a:rPr lang="nl-NL" dirty="0"/>
              <a:t> één methode gekozen </a:t>
            </a:r>
            <a:r>
              <a:rPr lang="nl-NL" dirty="0" smtClean="0"/>
              <a:t>worden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96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Scenario 2: </a:t>
            </a:r>
            <a:r>
              <a:rPr lang="en-US" dirty="0" err="1"/>
              <a:t>België</a:t>
            </a:r>
            <a:r>
              <a:rPr lang="en-US" dirty="0"/>
              <a:t>, twee </a:t>
            </a:r>
            <a:r>
              <a:rPr lang="en-US" dirty="0" err="1"/>
              <a:t>landen</a:t>
            </a:r>
            <a:r>
              <a:rPr lang="en-US" dirty="0"/>
              <a:t> in </a:t>
            </a:r>
            <a:r>
              <a:rPr lang="en-US" dirty="0" err="1"/>
              <a:t>één</a:t>
            </a:r>
            <a:r>
              <a:rPr lang="en-US" dirty="0"/>
              <a:t> land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Voordelen:</a:t>
            </a:r>
            <a:endParaRPr lang="en-US" dirty="0"/>
          </a:p>
          <a:p>
            <a:pPr lvl="1"/>
            <a:r>
              <a:rPr lang="nl-NL" dirty="0"/>
              <a:t>Het is een eenduidige en complete oplossing, per te implementeren verbinding hoeven er minder keuzes gemaakt te worden en er is minder noodzaak tot vertaling. Ook interoperabiliteitsproblemen worden geminimaliseerd.</a:t>
            </a:r>
            <a:endParaRPr lang="en-US" dirty="0"/>
          </a:p>
          <a:p>
            <a:r>
              <a:rPr lang="nl-NL" b="1" dirty="0"/>
              <a:t>Nadelen:</a:t>
            </a:r>
            <a:endParaRPr lang="en-US" dirty="0"/>
          </a:p>
          <a:p>
            <a:pPr lvl="1"/>
            <a:r>
              <a:rPr lang="nl-NL" dirty="0"/>
              <a:t>De beleving dat </a:t>
            </a:r>
            <a:r>
              <a:rPr lang="nl-NL" dirty="0" err="1"/>
              <a:t>StUF</a:t>
            </a:r>
            <a:r>
              <a:rPr lang="nl-NL" dirty="0"/>
              <a:t> een complexe standaard is zal er niet minder op worden</a:t>
            </a:r>
            <a:endParaRPr lang="en-US" dirty="0"/>
          </a:p>
          <a:p>
            <a:r>
              <a:rPr lang="nl-NL" b="1" dirty="0"/>
              <a:t>Onduidelijk: </a:t>
            </a:r>
            <a:endParaRPr lang="nl-NL" b="1" dirty="0" smtClean="0"/>
          </a:p>
          <a:p>
            <a:pPr lvl="1"/>
            <a:r>
              <a:rPr lang="nl-NL" dirty="0" smtClean="0"/>
              <a:t>Het </a:t>
            </a:r>
            <a:r>
              <a:rPr lang="nl-NL" dirty="0"/>
              <a:t>valt te bezien of de werkingsgebieden echt zo scherp te scheiden zijn.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383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3: compact </a:t>
            </a:r>
            <a:r>
              <a:rPr lang="en-US" dirty="0" err="1" smtClean="0"/>
              <a:t>één</a:t>
            </a:r>
            <a:r>
              <a:rPr lang="en-US" dirty="0" smtClean="0"/>
              <a:t> </a:t>
            </a:r>
            <a:r>
              <a:rPr lang="en-US" dirty="0" err="1" smtClean="0"/>
              <a:t>representatie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Standaard representatie op groepen wordt doorgevoerd, </a:t>
            </a:r>
            <a:endParaRPr lang="nl-NL" dirty="0" smtClean="0"/>
          </a:p>
          <a:p>
            <a:r>
              <a:rPr lang="nl-NL" dirty="0" smtClean="0"/>
              <a:t>dit </a:t>
            </a:r>
            <a:r>
              <a:rPr lang="nl-NL" dirty="0"/>
              <a:t>wordt ook gelijk de enige representatie voor formele en materiële historie. </a:t>
            </a:r>
            <a:endParaRPr lang="nl-NL" dirty="0" smtClean="0"/>
          </a:p>
          <a:p>
            <a:r>
              <a:rPr lang="nl-NL" dirty="0" smtClean="0"/>
              <a:t>De </a:t>
            </a:r>
            <a:r>
              <a:rPr lang="nl-NL" dirty="0"/>
              <a:t>niet gebruikte </a:t>
            </a:r>
            <a:r>
              <a:rPr lang="nl-NL" dirty="0" smtClean="0"/>
              <a:t>representatie </a:t>
            </a:r>
            <a:r>
              <a:rPr lang="nl-NL" dirty="0"/>
              <a:t>voor groepen verdwijnt. </a:t>
            </a:r>
            <a:endParaRPr lang="nl-NL" dirty="0" smtClean="0"/>
          </a:p>
          <a:p>
            <a:r>
              <a:rPr lang="nl-NL" dirty="0" smtClean="0"/>
              <a:t>net </a:t>
            </a:r>
            <a:r>
              <a:rPr lang="nl-NL" dirty="0"/>
              <a:t>als het vastleggen van historie voor entiteiten en relaties. 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620021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Scenario 3: compact </a:t>
            </a:r>
            <a:r>
              <a:rPr lang="en-US" dirty="0" err="1"/>
              <a:t>één</a:t>
            </a:r>
            <a:r>
              <a:rPr lang="en-US" dirty="0"/>
              <a:t> </a:t>
            </a:r>
            <a:r>
              <a:rPr lang="en-US" dirty="0" err="1"/>
              <a:t>representatie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Voordelen:</a:t>
            </a:r>
            <a:endParaRPr lang="en-US" dirty="0"/>
          </a:p>
          <a:p>
            <a:pPr lvl="1"/>
            <a:r>
              <a:rPr lang="nl-NL" dirty="0"/>
              <a:t>Compacte en eenduidige representatie. Zorgt voor een versimpelde en verscherpte standaard.</a:t>
            </a:r>
            <a:endParaRPr lang="en-US" dirty="0"/>
          </a:p>
          <a:p>
            <a:r>
              <a:rPr lang="nl-NL" b="1" dirty="0"/>
              <a:t>Nadelen:</a:t>
            </a:r>
            <a:endParaRPr lang="en-US" dirty="0"/>
          </a:p>
          <a:p>
            <a:pPr lvl="1"/>
            <a:r>
              <a:rPr lang="nl-NL" dirty="0"/>
              <a:t>Vertaling van nieuwe </a:t>
            </a:r>
            <a:r>
              <a:rPr lang="nl-NL" dirty="0" err="1"/>
              <a:t>StUF</a:t>
            </a:r>
            <a:r>
              <a:rPr lang="nl-NL" dirty="0"/>
              <a:t> versie naar StUF3 en </a:t>
            </a:r>
            <a:r>
              <a:rPr lang="nl-NL" dirty="0" err="1"/>
              <a:t>vice</a:t>
            </a:r>
            <a:r>
              <a:rPr lang="nl-NL" dirty="0"/>
              <a:t> versa zal een complexe worden die in de migratie periode tot </a:t>
            </a:r>
            <a:r>
              <a:rPr lang="nl-NL" dirty="0" smtClean="0"/>
              <a:t>interoperabiliteitsproblemen </a:t>
            </a:r>
            <a:r>
              <a:rPr lang="nl-NL" dirty="0"/>
              <a:t>kan leiden.</a:t>
            </a:r>
            <a:endParaRPr lang="en-US" dirty="0"/>
          </a:p>
          <a:p>
            <a:r>
              <a:rPr lang="nl-NL" b="1" dirty="0"/>
              <a:t>Onduidelijk: </a:t>
            </a:r>
            <a:endParaRPr lang="nl-NL" b="1" dirty="0" smtClean="0"/>
          </a:p>
          <a:p>
            <a:pPr lvl="1"/>
            <a:r>
              <a:rPr lang="nl-NL" dirty="0" smtClean="0"/>
              <a:t>Het </a:t>
            </a:r>
            <a:r>
              <a:rPr lang="nl-NL" dirty="0"/>
              <a:t>is de vraag in hoeverre het toepassen van de groepen methodiek op bestaande sectormodellen met enige elegantie mogelijk is of dat dit vereist dat ook de informatiemodellering wordt aangepast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399366"/>
      </p:ext>
    </p:extLst>
  </p:cSld>
  <p:clrMapOvr>
    <a:masterClrMapping/>
  </p:clrMapOvr>
</p:sld>
</file>

<file path=ppt/theme/theme1.xml><?xml version="1.0" encoding="utf-8"?>
<a:theme xmlns:a="http://schemas.openxmlformats.org/drawingml/2006/main" name="King PowerPointsjabloon V3">
  <a:themeElements>
    <a:clrScheme name="King">
      <a:dk1>
        <a:sysClr val="windowText" lastClr="000000"/>
      </a:dk1>
      <a:lt1>
        <a:srgbClr val="FFFFFF"/>
      </a:lt1>
      <a:dk2>
        <a:srgbClr val="003359"/>
      </a:dk2>
      <a:lt2>
        <a:srgbClr val="FFFFFF"/>
      </a:lt2>
      <a:accent1>
        <a:srgbClr val="DD4814"/>
      </a:accent1>
      <a:accent2>
        <a:srgbClr val="009FDA"/>
      </a:accent2>
      <a:accent3>
        <a:srgbClr val="003359"/>
      </a:accent3>
      <a:accent4>
        <a:srgbClr val="E3AB82"/>
      </a:accent4>
      <a:accent5>
        <a:srgbClr val="9BCDF2"/>
      </a:accent5>
      <a:accent6>
        <a:srgbClr val="7D90B4"/>
      </a:accent6>
      <a:hlink>
        <a:srgbClr val="DD4814"/>
      </a:hlink>
      <a:folHlink>
        <a:srgbClr val="800080"/>
      </a:folHlink>
    </a:clrScheme>
    <a:fontScheme name="King">
      <a:majorFont>
        <a:latin typeface="Verdana"/>
        <a:ea typeface="ＭＳ Ｐゴシック"/>
        <a:cs typeface="Arial"/>
      </a:majorFont>
      <a:minorFont>
        <a:latin typeface="Verdana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King PowerPointsjabloon V3</Template>
  <TotalTime>435</TotalTime>
  <Words>625</Words>
  <Application>Microsoft Macintosh PowerPoint</Application>
  <PresentationFormat>On-screen Show (4:3)</PresentationFormat>
  <Paragraphs>72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King PowerPointsjabloon V3</vt:lpstr>
      <vt:lpstr>Scenario’s formele &amp; materiële hostorie</vt:lpstr>
      <vt:lpstr>Doel</vt:lpstr>
      <vt:lpstr>Variabelen in scenario’s</vt:lpstr>
      <vt:lpstr>Scenario 1: Vrijheid en zelfregulatie</vt:lpstr>
      <vt:lpstr>Scenario 1 Vrijheid en zelfregulatie</vt:lpstr>
      <vt:lpstr>Scenario 2: België, twee landen in één land</vt:lpstr>
      <vt:lpstr>Scenario 2: België, twee landen in één land</vt:lpstr>
      <vt:lpstr>Scenario 3: compact één representatie</vt:lpstr>
      <vt:lpstr>Scenario 3: compact één representatie</vt:lpstr>
      <vt:lpstr>Scenario 4: compleet één representatie</vt:lpstr>
      <vt:lpstr>Scenario 4: compleet één representatie</vt:lpstr>
      <vt:lpstr>discussie</vt:lpstr>
    </vt:vector>
  </TitlesOfParts>
  <Company>Vereniging Nederlandse Gemeenten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kaper_h</dc:creator>
  <cp:lastModifiedBy>Frank Terpstra</cp:lastModifiedBy>
  <cp:revision>25</cp:revision>
  <dcterms:created xsi:type="dcterms:W3CDTF">2013-05-30T11:48:15Z</dcterms:created>
  <dcterms:modified xsi:type="dcterms:W3CDTF">2013-06-27T05:26:58Z</dcterms:modified>
</cp:coreProperties>
</file>